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Консультация для учителей-логопедов.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ea typeface="Calibri"/>
                <a:cs typeface="Times New Roman"/>
              </a:rPr>
              <a:t>ОРГАНИЗАЦИЯ ЛОГОПЕДИЧЕСКОЙ РАБОТЫ В ДОШКОЛЬНО-ОБРАЗОВАТЕЛЬНЫХ УЧРЕЖДЕНИЯХ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5693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Индивидуальные тетради детей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Заводятся для каждого ребенка, логопед записывает дату проведения занятия, примерное его содержание. Тетради оформляются красочно: логопед, воспитатели или родители (по заданию) наклеивают картинки, записывают стихи и рассказы. На выходные дни эти тетради отдают родителям, чтобы они повторяли задания дома, а в течение недели по этим тетрадям с детьми занимаются воспитатели.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06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Тетрадь взаимосвязи логопеда и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воспитателя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В эту тетрадь логопед записывает воспитателю задания для логопедической работы с отдельными детьми (от 3 до 6 человек). Например, отдельные артикуляционные упражнения, разбор специально подобранных логопедом предметных и сюжетных картинок, повторение текстов и стихотворений, отработанных ранее с логопедом. Можно включить различные варианты упражнений по развитию внимания, памяти, различению звуков, формированию лексико-грамматических компонентов языка. Все виды заданий должны быть знакомы детям и подробно объяснены воспитателю. В графе учета воспитатель отмечает, как усвоен материал детьми, у кого и в связи с чем возникли трудности.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330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Работа с родителями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Совместная работа логопеда с родителями также определяет общий успех коррекционного обучения. Логопед обязан систематически встречаться с родителями, информировать их об успехах и трудностях в работе с их детьми. С этой целью проводятся: родительские собрания, консультации, открытые логопедические занятия, семинары-практикумы; оформляются специальные стенды, папки-передвижки.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73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Отчет логопеда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>
                <a:latin typeface="Times New Roman"/>
                <a:ea typeface="Times New Roman"/>
              </a:rPr>
              <a:t>В конце года все логопеды пишут отчет об эффективности проведенной работы, сдают его старшему логопеду, который подает сводный отчет в городское управление образования. В этих отчетах приводятся следующие данные</a:t>
            </a:r>
            <a:r>
              <a:rPr lang="ru-RU" sz="1600" dirty="0" smtClean="0">
                <a:latin typeface="Times New Roman"/>
                <a:ea typeface="Times New Roman"/>
              </a:rPr>
              <a:t>: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1.              Дата комплектования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2.              Количество детей, поступивших в группу (распределение их по диагнозам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3.              Количество выпущенных детей, из них</a:t>
            </a:r>
            <a:r>
              <a:rPr lang="ru-RU" sz="1600" dirty="0" smtClean="0">
                <a:latin typeface="Times New Roman"/>
                <a:ea typeface="Times New Roman"/>
              </a:rPr>
              <a:t>: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·         с хорошей речью</a:t>
            </a:r>
            <a:r>
              <a:rPr lang="ru-RU" sz="1600" dirty="0" smtClean="0">
                <a:latin typeface="Times New Roman"/>
                <a:ea typeface="Times New Roman"/>
              </a:rPr>
              <a:t>;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 smtClean="0">
                <a:latin typeface="Times New Roman"/>
                <a:ea typeface="Times New Roman"/>
              </a:rPr>
              <a:t>·</a:t>
            </a:r>
            <a:r>
              <a:rPr lang="ru-RU" sz="1600" dirty="0">
                <a:latin typeface="Times New Roman"/>
                <a:ea typeface="Times New Roman"/>
              </a:rPr>
              <a:t>         со значительным улучшением</a:t>
            </a:r>
            <a:r>
              <a:rPr lang="ru-RU" sz="1600" dirty="0" smtClean="0">
                <a:latin typeface="Times New Roman"/>
                <a:ea typeface="Times New Roman"/>
              </a:rPr>
              <a:t>;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·         без значительного улучшения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4.      Рекомендовано направить</a:t>
            </a:r>
            <a:r>
              <a:rPr lang="ru-RU" sz="1600" dirty="0" smtClean="0">
                <a:latin typeface="Times New Roman"/>
                <a:ea typeface="Times New Roman"/>
              </a:rPr>
              <a:t>: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·         в массовую школу</a:t>
            </a:r>
            <a:r>
              <a:rPr lang="ru-RU" sz="1600" dirty="0" smtClean="0">
                <a:latin typeface="Times New Roman"/>
                <a:ea typeface="Times New Roman"/>
              </a:rPr>
              <a:t>;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·         в речевую школу</a:t>
            </a:r>
            <a:r>
              <a:rPr lang="ru-RU" sz="1600" dirty="0" smtClean="0">
                <a:latin typeface="Times New Roman"/>
                <a:ea typeface="Times New Roman"/>
              </a:rPr>
              <a:t>;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·         во вспомогательную школу</a:t>
            </a:r>
            <a:r>
              <a:rPr lang="ru-RU" sz="1600" dirty="0" smtClean="0">
                <a:latin typeface="Times New Roman"/>
                <a:ea typeface="Times New Roman"/>
              </a:rPr>
              <a:t>;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·         в массовый детсад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5.              Количество детей, оставшихся на повторный коррекционный курс, и распределение их по диагнозам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6.              Количество детей, выбывших в течение года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7.              Выполнение мероприятий, включенных в перспективный план работы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В графе «Примечание» указывается, по какой причине ребенок оставлен на повторный курс обучения.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9320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41763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6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6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Перечень </a:t>
            </a:r>
            <a:r>
              <a:rPr lang="ru-RU" sz="26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нормативно-правовых документов,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6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регламентирующих  деятельность   учителя-логопеда ДОУ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учителях-логопедах и педагогах психологах учреждений образования (Письмо Министерства общего и профессионального образования Российской Федерации от 22.01.98. № 20-58-07ин/20-4)</a:t>
            </a:r>
            <a:endParaRPr lang="ru-RU" sz="3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Инструктивное письмо Министерства образования РФ «Об организации работы логопедического пункта общеобразовательного учреждения» от 14.12.2000 № 2 (Приложение 5) – Вестник образования. 2001. № 2</a:t>
            </a:r>
            <a:endParaRPr lang="ru-RU" sz="3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Типовое положение о специальном коррекционно-образовательном учреждении. Положение о дошкольных учреждениях и группах детей с нарушениями речи. Утверждено постановлением Правительства РФ от 12.03.1997 г. № 288</a:t>
            </a:r>
            <a:endParaRPr lang="ru-RU" sz="3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Типовое положение о специальном (коррекционном) образовательном учреждении для обучающихся, воспитанников с отклонением в развитии (Утверждено Постановлением Правительства РФ от 12.03.1997 № 288, в редакции Постановления Правительства РФ от 10.03.2000 № 212). Вестник образования. 2000. № 10</a:t>
            </a:r>
            <a:endParaRPr lang="ru-RU" sz="3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16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6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Перечень нормативно-правовых документов,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6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регламентирующих  деятельность   учителя-логопеда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Типовое положение о дошкольном образовательном учреждении (Постановление Правительства Российской Федерации от 1 июля 1995г. № 677с изменениями и дополнениями, утвержденными постановлениями от 14 февраля 1997г. № 179, от 23 декабря 2002 г. № 919)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Типовое положение об образовательном учреждении для детей дошкольного и младшего школьного возраста (Постановление Правительства Российской Федерации от 19 сентября 1997г. № 1204, с изменениями, утвержденными постановлением от 23 декабря 2002г. № 919)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Инструктивное письмо от 02.07.1998 г № 89/ 34-16 «О реализации права дошкольных образовательных учреждений на выбор программ и педагогических технологий»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Инструктивно-методическое письмо Министерства образования РФ от 14.03.2000г. № 65 / 23-16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78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Помимо непосредственной работы с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детьми в деятельность логопедов входит: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>1.      </a:t>
            </a:r>
            <a:r>
              <a:rPr lang="ru-RU" sz="5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проведение медико-психолого-педагогических комиссий;</a:t>
            </a:r>
            <a:r>
              <a:rPr lang="ru-RU" sz="5500" dirty="0">
                <a:latin typeface="Times New Roman"/>
                <a:ea typeface="Times New Roman"/>
              </a:rPr>
              <a:t/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/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>2.      консультативно-педагогическая работа с родителями;</a:t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/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>3.      ведение текущей документации;</a:t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/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>4.      оказание консультативно-методической помощи воспитателям;</a:t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/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>5.      учебно-методическая работа со студентами в рамках договора о сотрудничестве и взаимопомощи с кафедрой коррекционной педагогики;</a:t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/>
            </a:r>
            <a:br>
              <a:rPr lang="ru-RU" sz="5500" dirty="0">
                <a:latin typeface="Times New Roman"/>
                <a:ea typeface="Times New Roman"/>
              </a:rPr>
            </a:br>
            <a:r>
              <a:rPr lang="ru-RU" sz="5500" dirty="0">
                <a:latin typeface="Times New Roman"/>
                <a:ea typeface="Times New Roman"/>
              </a:rPr>
              <a:t>6.      проведение экспериментальной научно-методической работы под руководством кафедры коррекционной педагогики, разработка и апробация результатов экспериментальных работ.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311936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Создание специальных логопедических групп, организация и проведение логопедической работы в них осуществляются в несколько  этапов: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2813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endParaRPr lang="ru-RU" sz="10400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ru-RU" sz="10400" dirty="0" smtClean="0">
                <a:latin typeface="Times New Roman"/>
                <a:ea typeface="Times New Roman"/>
              </a:rPr>
              <a:t>1</a:t>
            </a:r>
            <a:r>
              <a:rPr lang="ru-RU" sz="10400" dirty="0">
                <a:latin typeface="Times New Roman"/>
                <a:ea typeface="Times New Roman"/>
              </a:rPr>
              <a:t>.      отбор и комплектование групп</a:t>
            </a:r>
            <a:r>
              <a:rPr lang="ru-RU" sz="10400" dirty="0" smtClean="0">
                <a:latin typeface="Times New Roman"/>
                <a:ea typeface="Times New Roman"/>
              </a:rPr>
              <a:t>;</a:t>
            </a:r>
            <a:r>
              <a:rPr lang="ru-RU" sz="10400" dirty="0">
                <a:latin typeface="Times New Roman"/>
                <a:ea typeface="Times New Roman"/>
              </a:rPr>
              <a:t/>
            </a:r>
            <a:br>
              <a:rPr lang="ru-RU" sz="10400" dirty="0">
                <a:latin typeface="Times New Roman"/>
                <a:ea typeface="Times New Roman"/>
              </a:rPr>
            </a:br>
            <a:r>
              <a:rPr lang="ru-RU" sz="10400" dirty="0">
                <a:latin typeface="Times New Roman"/>
                <a:ea typeface="Times New Roman"/>
              </a:rPr>
              <a:t>2.      комплексное обследование детей</a:t>
            </a:r>
            <a:r>
              <a:rPr lang="ru-RU" sz="10400" dirty="0" smtClean="0">
                <a:latin typeface="Times New Roman"/>
                <a:ea typeface="Times New Roman"/>
              </a:rPr>
              <a:t>;</a:t>
            </a:r>
            <a:r>
              <a:rPr lang="ru-RU" sz="10400" dirty="0">
                <a:latin typeface="Times New Roman"/>
                <a:ea typeface="Times New Roman"/>
              </a:rPr>
              <a:t/>
            </a:r>
            <a:br>
              <a:rPr lang="ru-RU" sz="10400" dirty="0">
                <a:latin typeface="Times New Roman"/>
                <a:ea typeface="Times New Roman"/>
              </a:rPr>
            </a:br>
            <a:r>
              <a:rPr lang="ru-RU" sz="10400" dirty="0">
                <a:latin typeface="Times New Roman"/>
                <a:ea typeface="Times New Roman"/>
              </a:rPr>
              <a:t>3.      составление перспективных планов индивидуальной и фронтальной работы</a:t>
            </a:r>
            <a:r>
              <a:rPr lang="ru-RU" sz="10400" dirty="0" smtClean="0">
                <a:latin typeface="Times New Roman"/>
                <a:ea typeface="Times New Roman"/>
              </a:rPr>
              <a:t>;</a:t>
            </a:r>
            <a:r>
              <a:rPr lang="ru-RU" sz="10400" dirty="0">
                <a:latin typeface="Times New Roman"/>
                <a:ea typeface="Times New Roman"/>
              </a:rPr>
              <a:t/>
            </a:r>
            <a:br>
              <a:rPr lang="ru-RU" sz="10400" dirty="0">
                <a:latin typeface="Times New Roman"/>
                <a:ea typeface="Times New Roman"/>
              </a:rPr>
            </a:br>
            <a:r>
              <a:rPr lang="ru-RU" sz="10400" dirty="0">
                <a:latin typeface="Times New Roman"/>
                <a:ea typeface="Times New Roman"/>
              </a:rPr>
              <a:t>4.      основной этап, связанный с реализацией </a:t>
            </a:r>
            <a:r>
              <a:rPr lang="ru-RU" sz="9600" dirty="0">
                <a:latin typeface="Times New Roman"/>
                <a:ea typeface="Times New Roman"/>
              </a:rPr>
              <a:t>планов</a:t>
            </a:r>
            <a:r>
              <a:rPr lang="ru-RU" sz="10400" dirty="0">
                <a:latin typeface="Times New Roman"/>
                <a:ea typeface="Times New Roman"/>
              </a:rPr>
              <a:t> занятий</a:t>
            </a:r>
            <a:r>
              <a:rPr lang="ru-RU" sz="10400" dirty="0" smtClean="0">
                <a:latin typeface="Times New Roman"/>
                <a:ea typeface="Times New Roman"/>
              </a:rPr>
              <a:t>;</a:t>
            </a:r>
            <a:r>
              <a:rPr lang="ru-RU" sz="10400" dirty="0">
                <a:latin typeface="Times New Roman"/>
                <a:ea typeface="Times New Roman"/>
              </a:rPr>
              <a:t/>
            </a:r>
            <a:br>
              <a:rPr lang="ru-RU" sz="10400" dirty="0">
                <a:latin typeface="Times New Roman"/>
                <a:ea typeface="Times New Roman"/>
              </a:rPr>
            </a:br>
            <a:r>
              <a:rPr lang="ru-RU" sz="10400" dirty="0">
                <a:latin typeface="Times New Roman"/>
                <a:ea typeface="Times New Roman"/>
              </a:rPr>
              <a:t>5.      контроль — обеспечение промежуточного и итогового контроля</a:t>
            </a:r>
            <a:r>
              <a:rPr lang="ru-RU" sz="10400" dirty="0" smtClean="0">
                <a:latin typeface="Times New Roman"/>
                <a:ea typeface="Times New Roman"/>
              </a:rPr>
              <a:t>;</a:t>
            </a:r>
            <a:r>
              <a:rPr lang="ru-RU" sz="10400" dirty="0">
                <a:latin typeface="Times New Roman"/>
                <a:ea typeface="Times New Roman"/>
              </a:rPr>
              <a:t/>
            </a:r>
            <a:br>
              <a:rPr lang="ru-RU" sz="10400" dirty="0">
                <a:latin typeface="Times New Roman"/>
                <a:ea typeface="Times New Roman"/>
              </a:rPr>
            </a:br>
            <a:r>
              <a:rPr lang="ru-RU" sz="10400" dirty="0">
                <a:latin typeface="Times New Roman"/>
                <a:ea typeface="Times New Roman"/>
              </a:rPr>
              <a:t>6.      результативно-аналитический (анализ результатов </a:t>
            </a:r>
            <a:r>
              <a:rPr lang="ru-RU" sz="10400" dirty="0" smtClean="0">
                <a:latin typeface="Times New Roman"/>
                <a:ea typeface="Times New Roman"/>
              </a:rPr>
              <a:t>коррекционного </a:t>
            </a:r>
            <a:r>
              <a:rPr lang="ru-RU" sz="10400" dirty="0">
                <a:latin typeface="Times New Roman"/>
                <a:ea typeface="Times New Roman"/>
              </a:rPr>
              <a:t>обучения, составление сводных характеристик на детей).</a:t>
            </a:r>
            <a:br>
              <a:rPr lang="ru-RU" sz="10400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01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Отбор и комплектование детей с нарушениями речи осуществляются на основе соблюдения следующих принципов: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I. Отграничение детей с нарушениями речи от детей с другими аномалиями (в дошкольные учреждения принимаются дети с нарушениями речи только в том случае, если они имеют нормальный слух и первично сохранный интеллект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</a:p>
          <a:p>
            <a:r>
              <a:rPr lang="en-US" dirty="0" smtClean="0">
                <a:latin typeface="Times New Roman"/>
              </a:rPr>
              <a:t>II</a:t>
            </a:r>
            <a:r>
              <a:rPr lang="ru-RU" dirty="0" smtClean="0">
                <a:latin typeface="Times New Roman"/>
              </a:rPr>
              <a:t>. </a:t>
            </a:r>
            <a:r>
              <a:rPr lang="ru-RU" dirty="0">
                <a:latin typeface="Times New Roman"/>
                <a:ea typeface="Times New Roman"/>
              </a:rPr>
              <a:t>В детские сады, ясли-сады и отдельные группы при массовых детских садах принимаются дети с нарушениями речи в возрасте от 2 до 7 лет, причем в одну группу зачисляются дети одинакового возраста. Например, в младшую группу — от 2 до 3 лет, во вторую младшую — от 3 до 4 лет, в среднюю — от 3~до 5 лет, в старшую — от 5 до 6 лет и в подготовительную к школе группу — от </a:t>
            </a:r>
            <a:r>
              <a:rPr lang="ru-RU" i="1" dirty="0">
                <a:latin typeface="Times New Roman"/>
                <a:ea typeface="Times New Roman"/>
              </a:rPr>
              <a:t>6 </a:t>
            </a:r>
            <a:r>
              <a:rPr lang="ru-RU" dirty="0">
                <a:latin typeface="Times New Roman"/>
                <a:ea typeface="Times New Roman"/>
              </a:rPr>
              <a:t>до 7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3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Во время отбора детей и комплектования их в группы перед членами МППК стоят следующие задачи: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1.Определить</a:t>
            </a:r>
            <a:r>
              <a:rPr lang="ru-RU" dirty="0">
                <a:latin typeface="Times New Roman"/>
                <a:ea typeface="Times New Roman"/>
              </a:rPr>
              <a:t>, подлежит ли ребенок приему в дошкольные учреждения для детей с нарушениями речи.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2.В </a:t>
            </a:r>
            <a:r>
              <a:rPr lang="ru-RU" dirty="0">
                <a:latin typeface="Times New Roman"/>
                <a:ea typeface="Times New Roman"/>
              </a:rPr>
              <a:t>какую группу следует зачислить ребенка.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3.На </a:t>
            </a:r>
            <a:r>
              <a:rPr lang="ru-RU" dirty="0">
                <a:latin typeface="Times New Roman"/>
                <a:ea typeface="Times New Roman"/>
              </a:rPr>
              <a:t>какой срок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86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ЛОГОПЕДИЧЕСКАЯ ДОКУМЕНТАЦИЯ ДЕТСКОГО САДА ДЛЯ ДЕТЕЙ С НАРУШЕНИЯМИ РЕЧИ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В первые две недели пребывания детей в группе проводится логопедическое обследование их речи. Выявляется наличие у детей фразовой речи, обращается внимание на понимание речи, на правильность лексико-грамматического анализа, готовность к звуковому анализу и синтезу слов, на фонетическое оформление, </a:t>
            </a:r>
            <a:r>
              <a:rPr lang="ru-RU" dirty="0" err="1">
                <a:latin typeface="Times New Roman"/>
                <a:ea typeface="Times New Roman"/>
              </a:rPr>
              <a:t>сформированность</a:t>
            </a:r>
            <a:r>
              <a:rPr lang="ru-RU" dirty="0">
                <a:latin typeface="Times New Roman"/>
                <a:ea typeface="Times New Roman"/>
              </a:rPr>
              <a:t> слоговой структуры, строение " сохранность артикуляционного аппарата. В речевой карте приводятся примеры образцов детской речи с лексическими, грамматическими и фонетическими ошибками.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65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Речевая карта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№ 1 (для детей с общим недоразвитием речи)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1600" dirty="0">
                <a:latin typeface="Times New Roman"/>
                <a:ea typeface="Times New Roman"/>
              </a:rPr>
              <a:t>1.      Дата поступления ребенка в </a:t>
            </a:r>
            <a:r>
              <a:rPr lang="ru-RU" sz="1600" dirty="0" smtClean="0">
                <a:latin typeface="Times New Roman"/>
                <a:ea typeface="Times New Roman"/>
              </a:rPr>
              <a:t>группу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2.      Фамилия, </a:t>
            </a:r>
            <a:r>
              <a:rPr lang="ru-RU" sz="1600" dirty="0" smtClean="0">
                <a:latin typeface="Times New Roman"/>
                <a:ea typeface="Times New Roman"/>
              </a:rPr>
              <a:t>имя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3.      Месяц, число, год </a:t>
            </a:r>
            <a:r>
              <a:rPr lang="ru-RU" sz="1600" dirty="0" smtClean="0">
                <a:latin typeface="Times New Roman"/>
                <a:ea typeface="Times New Roman"/>
              </a:rPr>
              <a:t>рождения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4.      Домашний </a:t>
            </a:r>
            <a:r>
              <a:rPr lang="ru-RU" sz="1600" dirty="0" smtClean="0">
                <a:latin typeface="Times New Roman"/>
                <a:ea typeface="Times New Roman"/>
              </a:rPr>
              <a:t>адрес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5.      Из какого детсада направлен </a:t>
            </a:r>
            <a:r>
              <a:rPr lang="ru-RU" sz="1600" dirty="0" smtClean="0">
                <a:latin typeface="Times New Roman"/>
                <a:ea typeface="Times New Roman"/>
              </a:rPr>
              <a:t>ребенок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6.      Жалобы </a:t>
            </a:r>
            <a:r>
              <a:rPr lang="ru-RU" sz="1600" dirty="0" smtClean="0">
                <a:latin typeface="Times New Roman"/>
                <a:ea typeface="Times New Roman"/>
              </a:rPr>
              <a:t>родителей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7.    </a:t>
            </a:r>
            <a:r>
              <a:rPr lang="ru-RU" sz="1600" dirty="0" smtClean="0">
                <a:latin typeface="Times New Roman"/>
                <a:ea typeface="Times New Roman"/>
              </a:rPr>
              <a:t>  Слух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8.      </a:t>
            </a:r>
            <a:r>
              <a:rPr lang="ru-RU" sz="1600" dirty="0" smtClean="0">
                <a:latin typeface="Times New Roman"/>
                <a:ea typeface="Times New Roman"/>
              </a:rPr>
              <a:t>Интеллект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9.      Данные о ходе речевого развития (</a:t>
            </a:r>
            <a:r>
              <a:rPr lang="ru-RU" sz="1600" dirty="0" err="1">
                <a:latin typeface="Times New Roman"/>
                <a:ea typeface="Times New Roman"/>
              </a:rPr>
              <a:t>гуление</a:t>
            </a:r>
            <a:r>
              <a:rPr lang="ru-RU" sz="1600" dirty="0">
                <a:latin typeface="Times New Roman"/>
                <a:ea typeface="Times New Roman"/>
              </a:rPr>
              <a:t>, лепет, первые слова и предложения. Прерывалось ли речевое развитие ребенка, по какой причине, как длительно</a:t>
            </a:r>
            <a:r>
              <a:rPr lang="ru-RU" sz="1600" dirty="0" smtClean="0">
                <a:latin typeface="Times New Roman"/>
                <a:ea typeface="Times New Roman"/>
              </a:rPr>
              <a:t>)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10.  Раннее физическое развитие </a:t>
            </a:r>
            <a:r>
              <a:rPr lang="ru-RU" sz="1600" dirty="0" smtClean="0">
                <a:latin typeface="Times New Roman"/>
                <a:ea typeface="Times New Roman"/>
              </a:rPr>
              <a:t>ребенка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11. Связная речь</a:t>
            </a:r>
            <a:r>
              <a:rPr lang="ru-RU" sz="1600" dirty="0" smtClean="0">
                <a:latin typeface="Times New Roman"/>
                <a:ea typeface="Times New Roman"/>
              </a:rPr>
              <a:t>: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12.  Словарь (активный и пассивный</a:t>
            </a:r>
            <a:r>
              <a:rPr lang="ru-RU" sz="1600" dirty="0" smtClean="0">
                <a:latin typeface="Times New Roman"/>
                <a:ea typeface="Times New Roman"/>
              </a:rPr>
              <a:t>)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13.  Грамматический строй речи (понимание грамматических форм и употребление их в активной речи</a:t>
            </a:r>
            <a:r>
              <a:rPr lang="ru-RU" sz="1600" dirty="0" smtClean="0">
                <a:latin typeface="Times New Roman"/>
                <a:ea typeface="Times New Roman"/>
              </a:rPr>
              <a:t>)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14.  Состояние артикуляционного </a:t>
            </a:r>
            <a:r>
              <a:rPr lang="ru-RU" sz="1600" dirty="0" smtClean="0">
                <a:latin typeface="Times New Roman"/>
                <a:ea typeface="Times New Roman"/>
              </a:rPr>
              <a:t>аппарата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15.  Произношение и различение </a:t>
            </a:r>
            <a:r>
              <a:rPr lang="ru-RU" sz="1600" dirty="0" smtClean="0">
                <a:latin typeface="Times New Roman"/>
                <a:ea typeface="Times New Roman"/>
              </a:rPr>
              <a:t>звуков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16.  Готовность к звуковому анализу и синтезу </a:t>
            </a:r>
            <a:r>
              <a:rPr lang="ru-RU" sz="1600" dirty="0" smtClean="0">
                <a:latin typeface="Times New Roman"/>
                <a:ea typeface="Times New Roman"/>
              </a:rPr>
              <a:t>слов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17.  Произношение слов сложного слогового </a:t>
            </a:r>
            <a:r>
              <a:rPr lang="ru-RU" sz="1600" dirty="0" smtClean="0">
                <a:latin typeface="Times New Roman"/>
                <a:ea typeface="Times New Roman"/>
              </a:rPr>
              <a:t>состава</a:t>
            </a: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18.  Заключение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753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i="1" dirty="0">
                <a:solidFill>
                  <a:schemeClr val="tx1"/>
                </a:solidFill>
                <a:latin typeface="Times New Roman"/>
                <a:ea typeface="Times New Roman"/>
              </a:rPr>
              <a:t>При составлении перспективного плана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логопеду следует предусмотреть: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1.              проведение бесед и консультаций с воспитателями; проверку логопедом речи детей старшей и подготовительной групп;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2.              проведение открытых логопедических занятий для логопедов, воспитателей массовых и коррекционных групп;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3.              консультативное обследование детей с тяжелыми нарушениями речи с привлечением других специалистов (психоневролога, воспитателя, музыкального работника);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4.              участие в педсоветах, семинарах, консультациях, методических объединениях, конференциях;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5.              связь с родителями (индивидуальные беседы, привлечение родителей к выполнению домашних заданий, оформление тематических выставок, проведение собраний, организация выпусков детей в присутствии родителей и т. 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0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Составление планов на. каждое фронтальное занятие обязательно.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В плане необходимо указывать тему, цель занятия, оборудование, примерный его ход. Воспитатель присутствует на занятии, записывает его ход и ошибки детей, дает анализ, который фиксирует в графе учета.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344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853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Консультация для учителей-логопедов.</vt:lpstr>
      <vt:lpstr>Помимо непосредственной работы с  детьми в деятельность логопедов входит:</vt:lpstr>
      <vt:lpstr>Создание специальных логопедических групп, организация и проведение логопедической работы в них осуществляются в несколько  этапов: </vt:lpstr>
      <vt:lpstr>Отбор и комплектование детей с нарушениями речи осуществляются на основе соблюдения следующих принципов:</vt:lpstr>
      <vt:lpstr>Во время отбора детей и комплектования их в группы перед членами МППК стоят следующие задачи:</vt:lpstr>
      <vt:lpstr>ЛОГОПЕДИЧЕСКАЯ ДОКУМЕНТАЦИЯ ДЕТСКОГО САДА ДЛЯ ДЕТЕЙ С НАРУШЕНИЯМИ РЕЧИ</vt:lpstr>
      <vt:lpstr>Речевая карта № 1 (для детей с общим недоразвитием речи)</vt:lpstr>
      <vt:lpstr>При составлении перспективного плана логопеду следует предусмотреть:</vt:lpstr>
      <vt:lpstr>Составление планов на. каждое фронтальное занятие обязательно. </vt:lpstr>
      <vt:lpstr>Индивидуальные тетради детей </vt:lpstr>
      <vt:lpstr>Тетрадь взаимосвязи логопеда и воспитателя</vt:lpstr>
      <vt:lpstr>Работа с родителями</vt:lpstr>
      <vt:lpstr>Отчет логопеда</vt:lpstr>
      <vt:lpstr> Перечень нормативно-правовых документов, регламентирующих  деятельность   учителя-логопеда ДОУ </vt:lpstr>
      <vt:lpstr>Перечень нормативно-правовых документов, регламентирующих  деятельность   учителя-логопеда ДОУ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учителей-логопедов.</dc:title>
  <dc:creator>связной</dc:creator>
  <cp:lastModifiedBy>связной</cp:lastModifiedBy>
  <cp:revision>7</cp:revision>
  <dcterms:created xsi:type="dcterms:W3CDTF">2014-02-21T08:10:54Z</dcterms:created>
  <dcterms:modified xsi:type="dcterms:W3CDTF">2014-02-24T07:30:19Z</dcterms:modified>
</cp:coreProperties>
</file>